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8"/>
  </p:notesMasterIdLst>
  <p:sldIdLst>
    <p:sldId id="256" r:id="rId2"/>
    <p:sldId id="257" r:id="rId3"/>
    <p:sldId id="260" r:id="rId4"/>
    <p:sldId id="262" r:id="rId5"/>
    <p:sldId id="259" r:id="rId6"/>
    <p:sldId id="263" r:id="rId7"/>
    <p:sldId id="261" r:id="rId8"/>
    <p:sldId id="264" r:id="rId9"/>
    <p:sldId id="265" r:id="rId10"/>
    <p:sldId id="269" r:id="rId11"/>
    <p:sldId id="270" r:id="rId12"/>
    <p:sldId id="271" r:id="rId13"/>
    <p:sldId id="272" r:id="rId14"/>
    <p:sldId id="268" r:id="rId15"/>
    <p:sldId id="266" r:id="rId16"/>
    <p:sldId id="267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42" y="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8F9D00-A27F-4853-ACC8-B48EAB623011}" type="datetimeFigureOut">
              <a:rPr lang="ru-RU" smtClean="0"/>
              <a:t>30.04.2020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721EC1-610D-4B80-8A22-6DA793A9FE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82175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721EC1-610D-4B80-8A22-6DA793A9FE38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77854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B1875-75C8-4B36-AD18-05DB946D99F7}" type="datetime1">
              <a:rPr lang="ru-RU" smtClean="0"/>
              <a:t>30.04.2020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4674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A72C3-623A-4CC4-81A8-C0E15B33516C}" type="datetime1">
              <a:rPr lang="ru-RU" smtClean="0"/>
              <a:t>30.04.2020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0147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9FE64-3C3C-4806-8E3B-726555177AD9}" type="datetime1">
              <a:rPr lang="ru-RU" smtClean="0"/>
              <a:t>30.04.2020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956435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36AC3-3AB9-458E-BA81-3DA2B4174EF1}" type="datetime1">
              <a:rPr lang="ru-RU" smtClean="0"/>
              <a:t>30.04.2020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81647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9585E-58D5-4CFE-9282-03C50B17D7C1}" type="datetime1">
              <a:rPr lang="ru-RU" smtClean="0"/>
              <a:t>30.04.2020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21996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F2F04-52E6-4B0E-A154-5B6AD6B379EC}" type="datetime1">
              <a:rPr lang="ru-RU" smtClean="0"/>
              <a:t>30.04.2020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59679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96E8D-BA02-43A6-90D2-1B6E784BD6EE}" type="datetime1">
              <a:rPr lang="ru-RU" smtClean="0"/>
              <a:t>30.04.2020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18425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6488F-FE55-445E-819D-868B4CB77E70}" type="datetime1">
              <a:rPr lang="ru-RU" smtClean="0"/>
              <a:t>30.04.2020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3875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C332A-5B18-40FE-A40E-F9A9FE6B0811}" type="datetime1">
              <a:rPr lang="ru-RU" smtClean="0"/>
              <a:t>30.04.2020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013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9CDB7-6647-4B0C-8375-E41ED68A13A6}" type="datetime1">
              <a:rPr lang="ru-RU" smtClean="0"/>
              <a:t>30.04.2020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8106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43B11-4E47-4A36-A449-2467D711B1CF}" type="datetime1">
              <a:rPr lang="ru-RU" smtClean="0"/>
              <a:t>30.04.2020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1506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BB1C6-1D99-482D-89AD-4994EBCE27C5}" type="datetime1">
              <a:rPr lang="ru-RU" smtClean="0"/>
              <a:t>30.04.2020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8282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648B8-0E93-4F0D-BA95-D901E818B42D}" type="datetime1">
              <a:rPr lang="ru-RU" smtClean="0"/>
              <a:t>30.04.2020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0701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E4E3F-C0CB-4B2F-B21B-9A46AD585B85}" type="datetime1">
              <a:rPr lang="ru-RU" smtClean="0"/>
              <a:t>30.04.2020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5947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6E611-AC04-4213-99FA-929E434E3BC8}" type="datetime1">
              <a:rPr lang="ru-RU" smtClean="0"/>
              <a:t>30.04.2020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136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25A58-D60F-40FC-96F5-24575D1AADA2}" type="datetime1">
              <a:rPr lang="ru-RU" smtClean="0"/>
              <a:t>30.04.2020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1403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0F75EC-AA94-48FB-8948-132B7AA92B6A}" type="datetime1">
              <a:rPr lang="ru-RU" smtClean="0"/>
              <a:t>30.04.2020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7752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731714" y="404664"/>
            <a:ext cx="7968603" cy="1686717"/>
          </a:xfrm>
        </p:spPr>
        <p:txBody>
          <a:bodyPr>
            <a:noAutofit/>
          </a:bodyPr>
          <a:lstStyle/>
          <a:p>
            <a:r>
              <a:rPr lang="uk-UA" sz="3600" dirty="0" smtClean="0"/>
              <a:t>Лабораторна робота </a:t>
            </a:r>
            <a:r>
              <a:rPr lang="uk-UA" sz="3600" dirty="0"/>
              <a:t>№17. </a:t>
            </a:r>
            <a:r>
              <a:rPr lang="uk-UA" sz="3600" b="1" dirty="0"/>
              <a:t> Ріст кореня і стебла  (частина 1): як ростуть проростки</a:t>
            </a:r>
            <a:endParaRPr lang="ru-RU" sz="36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827584" y="2525170"/>
            <a:ext cx="7560840" cy="759814"/>
          </a:xfrm>
        </p:spPr>
        <p:txBody>
          <a:bodyPr>
            <a:noAutofit/>
          </a:bodyPr>
          <a:lstStyle/>
          <a:p>
            <a:r>
              <a:rPr lang="uk-UA" sz="2200" b="1" dirty="0" smtClean="0">
                <a:solidFill>
                  <a:schemeClr val="tx2"/>
                </a:solidFill>
              </a:rPr>
              <a:t>Мета: </a:t>
            </a:r>
            <a:r>
              <a:rPr lang="uk-UA" sz="2200" b="1" dirty="0">
                <a:solidFill>
                  <a:schemeClr val="tx2"/>
                </a:solidFill>
              </a:rPr>
              <a:t>Набути навички визначення зони росту пагону і кореня проростків вищих </a:t>
            </a:r>
            <a:r>
              <a:rPr lang="uk-UA" sz="2200" b="1" dirty="0" smtClean="0">
                <a:solidFill>
                  <a:schemeClr val="tx2"/>
                </a:solidFill>
              </a:rPr>
              <a:t>рослин</a:t>
            </a:r>
            <a:endParaRPr lang="ru-RU" sz="2200" b="1" dirty="0">
              <a:solidFill>
                <a:schemeClr val="tx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53492" y="3821655"/>
            <a:ext cx="72966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i="1" dirty="0"/>
              <a:t>Завдання 1. </a:t>
            </a:r>
            <a:r>
              <a:rPr lang="uk-UA" sz="2000" b="1" dirty="0"/>
              <a:t>Визначення зон росту кореня проростка методом нанесення </a:t>
            </a:r>
            <a:r>
              <a:rPr lang="uk-UA" sz="2000" b="1" dirty="0" smtClean="0"/>
              <a:t>позначок</a:t>
            </a:r>
            <a:endParaRPr lang="ru-RU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1393414" y="4894666"/>
            <a:ext cx="74168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i="1" dirty="0"/>
              <a:t>Завдання 2</a:t>
            </a:r>
            <a:r>
              <a:rPr lang="uk-UA" sz="2000" dirty="0"/>
              <a:t>. </a:t>
            </a:r>
            <a:r>
              <a:rPr lang="uk-UA" sz="2000" b="1" dirty="0"/>
              <a:t>Визначення зон росту стебла проростка методом нанесення </a:t>
            </a:r>
            <a:r>
              <a:rPr lang="uk-UA" sz="2000" b="1" dirty="0" smtClean="0"/>
              <a:t>позначок</a:t>
            </a:r>
            <a:endParaRPr lang="ru-RU" sz="2000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fld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81824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475656" y="143964"/>
            <a:ext cx="7560840" cy="1008944"/>
          </a:xfrm>
        </p:spPr>
        <p:txBody>
          <a:bodyPr>
            <a:normAutofit/>
          </a:bodyPr>
          <a:lstStyle/>
          <a:p>
            <a:r>
              <a:rPr lang="uk-UA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Завдання 2</a:t>
            </a:r>
            <a:r>
              <a:rPr lang="uk-U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uk-UA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Визначення зон росту стебла проростка методом нанесення </a:t>
            </a:r>
            <a:r>
              <a:rPr lang="uk-UA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позначок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b="1" smtClean="0"/>
              <a:t>10</a:t>
            </a:fld>
            <a:endParaRPr lang="ru-RU" b="1" dirty="0"/>
          </a:p>
        </p:txBody>
      </p:sp>
      <p:sp>
        <p:nvSpPr>
          <p:cNvPr id="11" name="Объект 7"/>
          <p:cNvSpPr txBox="1">
            <a:spLocks/>
          </p:cNvSpPr>
          <p:nvPr/>
        </p:nvSpPr>
        <p:spPr>
          <a:xfrm>
            <a:off x="1259632" y="1197167"/>
            <a:ext cx="7632848" cy="158376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2000" dirty="0" smtClean="0">
                <a:solidFill>
                  <a:schemeClr val="accent1">
                    <a:lumMod val="75000"/>
                  </a:schemeClr>
                </a:solidFill>
              </a:rPr>
              <a:t>Для даного досліду необхідно проростити насіння соняшника або квасолі до другої стадії проростання. Проростки придатні для дослідження на тій стадії, коли епікотиль достатньо видовжений, але верхівкова брунечка не розкрилась, і сім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’</a:t>
            </a:r>
            <a:r>
              <a:rPr lang="uk-UA" sz="2000" dirty="0" err="1" smtClean="0">
                <a:solidFill>
                  <a:schemeClr val="accent1">
                    <a:lumMod val="75000"/>
                  </a:schemeClr>
                </a:solidFill>
              </a:rPr>
              <a:t>ядолі</a:t>
            </a:r>
            <a:r>
              <a:rPr lang="uk-UA" sz="2000" dirty="0" smtClean="0">
                <a:solidFill>
                  <a:schemeClr val="accent1">
                    <a:lumMod val="75000"/>
                  </a:schemeClr>
                </a:solidFill>
              </a:rPr>
              <a:t> не відокремлені</a:t>
            </a:r>
            <a:endParaRPr lang="ru-RU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2843297"/>
            <a:ext cx="4593325" cy="3744804"/>
          </a:xfrm>
          <a:prstGeom prst="rect">
            <a:avLst/>
          </a:prstGeom>
          <a:ln w="31750">
            <a:solidFill>
              <a:srgbClr val="92D050"/>
            </a:solidFill>
          </a:ln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2843297"/>
            <a:ext cx="1820706" cy="3719602"/>
          </a:xfrm>
          <a:prstGeom prst="rect">
            <a:avLst/>
          </a:prstGeom>
          <a:ln w="31750">
            <a:solidFill>
              <a:srgbClr val="92D050"/>
            </a:solidFill>
          </a:ln>
        </p:spPr>
      </p:pic>
    </p:spTree>
    <p:extLst>
      <p:ext uri="{BB962C8B-B14F-4D97-AF65-F5344CB8AC3E}">
        <p14:creationId xmlns:p14="http://schemas.microsoft.com/office/powerpoint/2010/main" val="1644665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b="1" smtClean="0"/>
              <a:t>11</a:t>
            </a:fld>
            <a:endParaRPr lang="ru-RU" b="1" dirty="0"/>
          </a:p>
        </p:txBody>
      </p:sp>
      <p:sp>
        <p:nvSpPr>
          <p:cNvPr id="6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1402204" y="787783"/>
            <a:ext cx="3384376" cy="53245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На </a:t>
            </a:r>
            <a:r>
              <a:rPr kumimoji="0" lang="uk-UA" sz="2000" b="0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підсім’ядольне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коліно проростків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uk-UA" sz="2000" b="0" i="0" u="none" strike="noStrike" cap="none" normalizeH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слід 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нанести позначки </a:t>
            </a:r>
            <a:r>
              <a:rPr kumimoji="0" lang="uk-UA" sz="2000" b="0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гелевою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ручкою через кожні 2 мм, починаючи від кореневої шийки. Перед цим – субстрат зволожують водою.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При маркуванні паростки – не виймають з ємкості, в якій їх пророщували!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Для відмірювання відстані між позначками рекомендовано скористатись лінійкою або рулеткою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798584"/>
            <a:ext cx="4176463" cy="5006680"/>
          </a:xfrm>
          <a:prstGeom prst="rect">
            <a:avLst/>
          </a:prstGeom>
          <a:ln w="31750">
            <a:solidFill>
              <a:srgbClr val="92D050"/>
            </a:solidFill>
          </a:ln>
        </p:spPr>
      </p:pic>
    </p:spTree>
    <p:extLst>
      <p:ext uri="{BB962C8B-B14F-4D97-AF65-F5344CB8AC3E}">
        <p14:creationId xmlns:p14="http://schemas.microsoft.com/office/powerpoint/2010/main" val="2379742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3410" y="5733256"/>
            <a:ext cx="7813376" cy="864096"/>
          </a:xfrm>
        </p:spPr>
        <p:txBody>
          <a:bodyPr>
            <a:normAutofit/>
          </a:bodyPr>
          <a:lstStyle/>
          <a:p>
            <a:r>
              <a:rPr lang="uk-UA" sz="2000" dirty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Проростки з позначками на 24 години </a:t>
            </a:r>
            <a:r>
              <a:rPr lang="uk-UA" sz="2000" dirty="0" smtClean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слід поставити </a:t>
            </a:r>
            <a:r>
              <a:rPr lang="uk-UA" sz="2000" dirty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в темну шафу (або термостат при температурі 20-25°С</a:t>
            </a:r>
            <a:r>
              <a:rPr lang="uk-UA" sz="2000" dirty="0" smtClean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b="1" smtClean="0"/>
              <a:t>12</a:t>
            </a:fld>
            <a:endParaRPr lang="ru-RU" b="1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9818" y="970345"/>
            <a:ext cx="5040560" cy="4534350"/>
          </a:xfrm>
          <a:prstGeom prst="rect">
            <a:avLst/>
          </a:prstGeom>
          <a:ln w="31750">
            <a:solidFill>
              <a:srgbClr val="92D050"/>
            </a:solidFill>
          </a:ln>
        </p:spPr>
      </p:pic>
      <p:sp>
        <p:nvSpPr>
          <p:cNvPr id="8" name="TextBox 7"/>
          <p:cNvSpPr txBox="1"/>
          <p:nvPr/>
        </p:nvSpPr>
        <p:spPr>
          <a:xfrm>
            <a:off x="1415749" y="256261"/>
            <a:ext cx="718869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Марковані проростки виглядають приблизно так</a:t>
            </a:r>
            <a:endParaRPr lang="ru-RU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75831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b="1" smtClean="0"/>
              <a:t>13</a:t>
            </a:fld>
            <a:endParaRPr lang="ru-RU" b="1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951182"/>
            <a:ext cx="5976664" cy="5536823"/>
          </a:xfrm>
          <a:prstGeom prst="rect">
            <a:avLst/>
          </a:prstGeom>
          <a:ln w="31750">
            <a:solidFill>
              <a:srgbClr val="92D050"/>
            </a:solidFill>
          </a:ln>
        </p:spPr>
      </p:pic>
      <p:sp>
        <p:nvSpPr>
          <p:cNvPr id="6" name="Объект 7"/>
          <p:cNvSpPr txBox="1">
            <a:spLocks/>
          </p:cNvSpPr>
          <p:nvPr/>
        </p:nvSpPr>
        <p:spPr>
          <a:xfrm>
            <a:off x="1628996" y="388186"/>
            <a:ext cx="7272808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uk-UA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Через 24 години </a:t>
            </a:r>
            <a:r>
              <a:rPr lang="uk-UA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проростки виглядають приблизно так</a:t>
            </a:r>
            <a:endParaRPr lang="ru-RU" sz="19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96338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373065" y="147338"/>
            <a:ext cx="7730683" cy="1005570"/>
          </a:xfrm>
        </p:spPr>
        <p:txBody>
          <a:bodyPr>
            <a:noAutofit/>
          </a:bodyPr>
          <a:lstStyle/>
          <a:p>
            <a:r>
              <a:rPr lang="uk-UA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Завдання для самостійного </a:t>
            </a:r>
            <a:r>
              <a:rPr lang="uk-UA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виконання (початок)</a:t>
            </a:r>
            <a:endParaRPr lang="ru-RU" sz="3000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1373065" y="1340768"/>
            <a:ext cx="7231384" cy="4840014"/>
          </a:xfrm>
        </p:spPr>
        <p:txBody>
          <a:bodyPr>
            <a:normAutofit/>
          </a:bodyPr>
          <a:lstStyle/>
          <a:p>
            <a:r>
              <a:rPr lang="uk-UA" sz="2000" dirty="0" smtClean="0">
                <a:solidFill>
                  <a:schemeClr val="accent1">
                    <a:lumMod val="75000"/>
                  </a:schemeClr>
                </a:solidFill>
              </a:rPr>
              <a:t>Проростити насіння соняшника або квасолі до другої стадії (див. слайд 10)</a:t>
            </a:r>
          </a:p>
          <a:p>
            <a:r>
              <a:rPr lang="uk-UA" sz="2000" dirty="0" smtClean="0">
                <a:solidFill>
                  <a:schemeClr val="accent1">
                    <a:lumMod val="75000"/>
                  </a:schemeClr>
                </a:solidFill>
              </a:rPr>
              <a:t>На п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’</a:t>
            </a:r>
            <a:r>
              <a:rPr lang="uk-UA" sz="2000" dirty="0" err="1" smtClean="0">
                <a:solidFill>
                  <a:schemeClr val="accent1">
                    <a:lumMod val="75000"/>
                  </a:schemeClr>
                </a:solidFill>
              </a:rPr>
              <a:t>яти</a:t>
            </a:r>
            <a:r>
              <a:rPr lang="uk-UA" sz="2000" dirty="0" smtClean="0">
                <a:solidFill>
                  <a:schemeClr val="accent1">
                    <a:lumMod val="75000"/>
                  </a:schemeClr>
                </a:solidFill>
              </a:rPr>
              <a:t> проростках нанести позначки по 2 мм на </a:t>
            </a:r>
            <a:r>
              <a:rPr lang="uk-UA" sz="2000" dirty="0" err="1" smtClean="0">
                <a:solidFill>
                  <a:schemeClr val="accent1">
                    <a:lumMod val="75000"/>
                  </a:schemeClr>
                </a:solidFill>
              </a:rPr>
              <a:t>підсім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’</a:t>
            </a:r>
            <a:r>
              <a:rPr lang="uk-UA" sz="2000" dirty="0" err="1" smtClean="0">
                <a:solidFill>
                  <a:schemeClr val="accent1">
                    <a:lumMod val="75000"/>
                  </a:schemeClr>
                </a:solidFill>
              </a:rPr>
              <a:t>ядольні</a:t>
            </a:r>
            <a:r>
              <a:rPr lang="uk-UA" sz="2000" dirty="0" smtClean="0">
                <a:solidFill>
                  <a:schemeClr val="accent1">
                    <a:lumMod val="75000"/>
                  </a:schemeClr>
                </a:solidFill>
              </a:rPr>
              <a:t> коліна, залишити на 24 години (максимум 48 годин)</a:t>
            </a:r>
          </a:p>
          <a:p>
            <a:r>
              <a:rPr lang="uk-UA" sz="2000" dirty="0" smtClean="0">
                <a:solidFill>
                  <a:schemeClr val="accent1">
                    <a:lumMod val="75000"/>
                  </a:schemeClr>
                </a:solidFill>
              </a:rPr>
              <a:t>Відокремити проростки від субстрату, провести повторні заміри відстані між позначками, починаючи від кореневої шийки. Результати заміру </a:t>
            </a:r>
            <a:r>
              <a:rPr lang="uk-UA" sz="2000" dirty="0" err="1" smtClean="0">
                <a:solidFill>
                  <a:schemeClr val="accent1">
                    <a:lumMod val="75000"/>
                  </a:schemeClr>
                </a:solidFill>
              </a:rPr>
              <a:t>внести</a:t>
            </a:r>
            <a:r>
              <a:rPr lang="uk-UA" sz="2000" dirty="0" smtClean="0">
                <a:solidFill>
                  <a:schemeClr val="accent1">
                    <a:lumMod val="75000"/>
                  </a:schemeClr>
                </a:solidFill>
              </a:rPr>
              <a:t> в таблицю, аналогічну таблиці на слайді№7</a:t>
            </a:r>
          </a:p>
          <a:p>
            <a:r>
              <a:rPr lang="uk-UA" sz="2000" dirty="0">
                <a:solidFill>
                  <a:schemeClr val="accent1">
                    <a:lumMod val="75000"/>
                  </a:schemeClr>
                </a:solidFill>
              </a:rPr>
              <a:t>Розрахувати приріст для кожної позначки всіх піддослідних проростків </a:t>
            </a:r>
            <a:r>
              <a:rPr lang="uk-UA" sz="2000" dirty="0" smtClean="0">
                <a:solidFill>
                  <a:schemeClr val="accent1">
                    <a:lumMod val="75000"/>
                  </a:schemeClr>
                </a:solidFill>
              </a:rPr>
              <a:t>соняшника (квасолі) </a:t>
            </a:r>
            <a:r>
              <a:rPr lang="uk-UA" sz="2000" dirty="0">
                <a:solidFill>
                  <a:schemeClr val="accent1">
                    <a:lumMod val="75000"/>
                  </a:schemeClr>
                </a:solidFill>
              </a:rPr>
              <a:t>(початкова відстань між всіма поділками складала 2 мм) Результати вимірів записати в таблицю, наведену в </a:t>
            </a:r>
            <a:r>
              <a:rPr lang="uk-UA" sz="2000" dirty="0" smtClean="0">
                <a:solidFill>
                  <a:schemeClr val="accent1">
                    <a:lumMod val="75000"/>
                  </a:schemeClr>
                </a:solidFill>
              </a:rPr>
              <a:t>зошиті (завдання №2)</a:t>
            </a:r>
            <a:endParaRPr lang="uk-UA" sz="20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uk-UA" sz="2000" dirty="0" smtClean="0"/>
          </a:p>
          <a:p>
            <a:endParaRPr lang="ru-RU" sz="2000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b="1" smtClean="0"/>
              <a:t>14</a:t>
            </a:fld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423476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b="1" smtClean="0"/>
              <a:t>15</a:t>
            </a:fld>
            <a:endParaRPr lang="ru-RU" b="1" dirty="0"/>
          </a:p>
        </p:txBody>
      </p:sp>
      <p:sp>
        <p:nvSpPr>
          <p:cNvPr id="5" name="Заголовок 2"/>
          <p:cNvSpPr>
            <a:spLocks noGrp="1"/>
          </p:cNvSpPr>
          <p:nvPr>
            <p:ph type="title"/>
          </p:nvPr>
        </p:nvSpPr>
        <p:spPr>
          <a:xfrm>
            <a:off x="1373065" y="147338"/>
            <a:ext cx="7730683" cy="1005570"/>
          </a:xfrm>
        </p:spPr>
        <p:txBody>
          <a:bodyPr>
            <a:noAutofit/>
          </a:bodyPr>
          <a:lstStyle/>
          <a:p>
            <a:r>
              <a:rPr lang="uk-UA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Завдання для самостійного </a:t>
            </a:r>
            <a:r>
              <a:rPr lang="uk-UA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виконання (закінчення)</a:t>
            </a:r>
            <a:endParaRPr lang="ru-RU" sz="3000" dirty="0"/>
          </a:p>
        </p:txBody>
      </p:sp>
      <p:sp>
        <p:nvSpPr>
          <p:cNvPr id="6" name="Объект 3"/>
          <p:cNvSpPr>
            <a:spLocks noGrp="1"/>
          </p:cNvSpPr>
          <p:nvPr>
            <p:ph idx="1"/>
          </p:nvPr>
        </p:nvSpPr>
        <p:spPr>
          <a:xfrm>
            <a:off x="1373065" y="1556792"/>
            <a:ext cx="7231383" cy="3744416"/>
          </a:xfrm>
        </p:spPr>
        <p:txBody>
          <a:bodyPr>
            <a:normAutofit/>
          </a:bodyPr>
          <a:lstStyle/>
          <a:p>
            <a:r>
              <a:rPr lang="uk-UA" sz="2000" dirty="0" smtClean="0">
                <a:solidFill>
                  <a:schemeClr val="accent1">
                    <a:lumMod val="75000"/>
                  </a:schemeClr>
                </a:solidFill>
              </a:rPr>
              <a:t>Розрахувати </a:t>
            </a:r>
            <a:r>
              <a:rPr lang="uk-UA" sz="2000" dirty="0">
                <a:solidFill>
                  <a:schemeClr val="accent1">
                    <a:lumMod val="75000"/>
                  </a:schemeClr>
                </a:solidFill>
              </a:rPr>
              <a:t>середнє значення приростів для </a:t>
            </a:r>
            <a:r>
              <a:rPr lang="uk-UA" sz="2000" dirty="0" smtClean="0">
                <a:solidFill>
                  <a:schemeClr val="accent1">
                    <a:lumMod val="75000"/>
                  </a:schemeClr>
                </a:solidFill>
              </a:rPr>
              <a:t>п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’</a:t>
            </a:r>
            <a:r>
              <a:rPr lang="uk-UA" sz="2000" dirty="0" err="1" smtClean="0">
                <a:solidFill>
                  <a:schemeClr val="accent1">
                    <a:lumMod val="75000"/>
                  </a:schemeClr>
                </a:solidFill>
              </a:rPr>
              <a:t>яти</a:t>
            </a:r>
            <a:r>
              <a:rPr lang="uk-UA" sz="20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uk-UA" sz="2000" dirty="0">
                <a:solidFill>
                  <a:schemeClr val="accent1">
                    <a:lumMod val="75000"/>
                  </a:schemeClr>
                </a:solidFill>
              </a:rPr>
              <a:t>проростків (як середнє арифметичне)</a:t>
            </a:r>
          </a:p>
          <a:p>
            <a:r>
              <a:rPr lang="uk-UA" sz="2000" dirty="0">
                <a:solidFill>
                  <a:schemeClr val="accent1">
                    <a:lumMod val="75000"/>
                  </a:schemeClr>
                </a:solidFill>
              </a:rPr>
              <a:t>По розрахованим середнім показникам приросту побудувати криву </a:t>
            </a:r>
            <a:r>
              <a:rPr lang="uk-UA" sz="2000" dirty="0" smtClean="0">
                <a:solidFill>
                  <a:schemeClr val="accent1">
                    <a:lumMod val="75000"/>
                  </a:schemeClr>
                </a:solidFill>
              </a:rPr>
              <a:t>росту </a:t>
            </a:r>
            <a:r>
              <a:rPr lang="uk-UA" sz="2000" dirty="0" err="1" smtClean="0">
                <a:solidFill>
                  <a:schemeClr val="accent1">
                    <a:lumMod val="75000"/>
                  </a:schemeClr>
                </a:solidFill>
              </a:rPr>
              <a:t>пагона</a:t>
            </a:r>
            <a:r>
              <a:rPr lang="uk-UA" sz="2000" dirty="0" smtClean="0">
                <a:solidFill>
                  <a:schemeClr val="accent1">
                    <a:lumMod val="75000"/>
                  </a:schemeClr>
                </a:solidFill>
              </a:rPr>
              <a:t> (епікотиля). </a:t>
            </a:r>
            <a:r>
              <a:rPr lang="uk-UA" sz="2000" dirty="0">
                <a:solidFill>
                  <a:schemeClr val="accent1">
                    <a:lumMod val="75000"/>
                  </a:schemeClr>
                </a:solidFill>
              </a:rPr>
              <a:t>На осі </a:t>
            </a:r>
            <a:r>
              <a:rPr lang="uk-UA" sz="2000" dirty="0" err="1">
                <a:solidFill>
                  <a:schemeClr val="accent1">
                    <a:lumMod val="75000"/>
                  </a:schemeClr>
                </a:solidFill>
              </a:rPr>
              <a:t>абсциз</a:t>
            </a:r>
            <a:r>
              <a:rPr lang="uk-UA" sz="2000" dirty="0">
                <a:solidFill>
                  <a:schemeClr val="accent1">
                    <a:lumMod val="75000"/>
                  </a:schemeClr>
                </a:solidFill>
              </a:rPr>
              <a:t>  (вісь </a:t>
            </a:r>
            <a:r>
              <a:rPr lang="uk-UA" sz="2000" b="1" i="1" dirty="0">
                <a:solidFill>
                  <a:schemeClr val="accent1">
                    <a:lumMod val="75000"/>
                  </a:schemeClr>
                </a:solidFill>
              </a:rPr>
              <a:t>Х</a:t>
            </a:r>
            <a:r>
              <a:rPr lang="uk-UA" sz="2000" dirty="0">
                <a:solidFill>
                  <a:schemeClr val="accent1">
                    <a:lumMod val="75000"/>
                  </a:schemeClr>
                </a:solidFill>
              </a:rPr>
              <a:t>) відкладають всі позначки (№1, №2, №3 тощо) , а на осі ординат (вісь </a:t>
            </a:r>
            <a:r>
              <a:rPr lang="en-US" sz="2000" b="1" i="1" dirty="0">
                <a:solidFill>
                  <a:schemeClr val="accent1">
                    <a:lumMod val="75000"/>
                  </a:schemeClr>
                </a:solidFill>
              </a:rPr>
              <a:t>Y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)</a:t>
            </a:r>
            <a:r>
              <a:rPr lang="uk-UA" sz="2000" dirty="0">
                <a:solidFill>
                  <a:schemeClr val="accent1">
                    <a:lumMod val="75000"/>
                  </a:schemeClr>
                </a:solidFill>
              </a:rPr>
              <a:t> – середній показник приростів між окремими позначками</a:t>
            </a:r>
          </a:p>
          <a:p>
            <a:r>
              <a:rPr lang="uk-UA" sz="2000" dirty="0">
                <a:solidFill>
                  <a:schemeClr val="accent1">
                    <a:lumMod val="75000"/>
                  </a:schemeClr>
                </a:solidFill>
              </a:rPr>
              <a:t>На основі отриманих даних </a:t>
            </a:r>
            <a:r>
              <a:rPr lang="uk-UA" sz="2000" dirty="0" smtClean="0">
                <a:solidFill>
                  <a:schemeClr val="accent1">
                    <a:lumMod val="75000"/>
                  </a:schemeClr>
                </a:solidFill>
              </a:rPr>
              <a:t>зробити </a:t>
            </a:r>
            <a:r>
              <a:rPr lang="uk-UA" sz="2000" dirty="0">
                <a:solidFill>
                  <a:schemeClr val="accent1">
                    <a:lumMod val="75000"/>
                  </a:schemeClr>
                </a:solidFill>
              </a:rPr>
              <a:t>висновок, де на тілі досліджених проростків знаходиться зона росту</a:t>
            </a:r>
            <a:endParaRPr lang="uk-UA" sz="2000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uk-UA" sz="20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uk-UA" sz="2000" dirty="0" smtClean="0"/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427885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03648" y="558841"/>
            <a:ext cx="7632848" cy="823008"/>
          </a:xfrm>
        </p:spPr>
        <p:txBody>
          <a:bodyPr/>
          <a:lstStyle/>
          <a:p>
            <a:r>
              <a:rPr lang="uk-U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Література для самопідготовки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1259632" y="2348880"/>
            <a:ext cx="7560839" cy="2303512"/>
          </a:xfrm>
        </p:spPr>
        <p:txBody>
          <a:bodyPr/>
          <a:lstStyle/>
          <a:p>
            <a:r>
              <a:rPr lang="uk-UA" sz="2400" dirty="0"/>
              <a:t>Фізіологія рослин. Практикум /за ред. проф. М.М. Мусієнка. – Київ: Вища школа, 1995. – 191 с. – робота №40, 41</a:t>
            </a:r>
          </a:p>
          <a:p>
            <a:pPr lvl="0"/>
            <a:r>
              <a:rPr lang="uk-UA" sz="2400" dirty="0"/>
              <a:t>Мусієнко М.М. Фізіологія рослин. – К.: Фітосоціоцентр, 2001. – 392 с.</a:t>
            </a:r>
            <a:endParaRPr lang="ru-RU" sz="2400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b="1" smtClean="0"/>
              <a:t>16</a:t>
            </a:fld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360145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fld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99792" y="595172"/>
            <a:ext cx="6220869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b="1" i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Трохи теорії</a:t>
            </a:r>
            <a:r>
              <a:rPr lang="uk-UA" sz="2000" dirty="0" smtClean="0"/>
              <a:t>: </a:t>
            </a:r>
            <a:r>
              <a:rPr lang="uk-UA" sz="2000" dirty="0" smtClean="0"/>
              <a:t>Ріст </a:t>
            </a:r>
            <a:r>
              <a:rPr lang="uk-UA" sz="2000" dirty="0"/>
              <a:t>рослин розпочинається з проростання </a:t>
            </a:r>
            <a:r>
              <a:rPr lang="uk-UA" sz="2000" dirty="0" smtClean="0"/>
              <a:t>насіння і проходить етапи </a:t>
            </a:r>
            <a:r>
              <a:rPr lang="uk-UA" sz="2000" b="1" i="1" dirty="0">
                <a:solidFill>
                  <a:schemeClr val="accent1">
                    <a:lumMod val="75000"/>
                  </a:schemeClr>
                </a:solidFill>
              </a:rPr>
              <a:t>набрякання насіння, </a:t>
            </a:r>
            <a:r>
              <a:rPr lang="uk-UA" sz="2000" b="1" i="1" dirty="0" err="1">
                <a:solidFill>
                  <a:schemeClr val="accent1">
                    <a:lumMod val="75000"/>
                  </a:schemeClr>
                </a:solidFill>
              </a:rPr>
              <a:t>прокльовування</a:t>
            </a:r>
            <a:r>
              <a:rPr lang="uk-UA" sz="2000" b="1" i="1" dirty="0">
                <a:solidFill>
                  <a:schemeClr val="accent1">
                    <a:lumMod val="75000"/>
                  </a:schemeClr>
                </a:solidFill>
              </a:rPr>
              <a:t>, гетеротрофний ріст проростка та перехід до </a:t>
            </a:r>
            <a:r>
              <a:rPr lang="uk-UA" sz="2000" b="1" i="1" dirty="0" err="1">
                <a:solidFill>
                  <a:schemeClr val="accent1">
                    <a:lumMod val="75000"/>
                  </a:schemeClr>
                </a:solidFill>
              </a:rPr>
              <a:t>автотрофності</a:t>
            </a:r>
            <a:r>
              <a:rPr lang="uk-UA" sz="2000" dirty="0"/>
              <a:t>. </a:t>
            </a:r>
            <a:r>
              <a:rPr lang="uk-UA" sz="2000" dirty="0" err="1" smtClean="0"/>
              <a:t>Прокльовування</a:t>
            </a:r>
            <a:r>
              <a:rPr lang="uk-UA" sz="2000" dirty="0" smtClean="0"/>
              <a:t> </a:t>
            </a:r>
            <a:r>
              <a:rPr lang="uk-UA" sz="2000" dirty="0"/>
              <a:t>насіння починається, коли насіння досягає критичної вологості (40-65% в перерахунку на сиру масу), і відбувається шляхом росту розтяжіння зародкового кореня або </a:t>
            </a:r>
            <a:r>
              <a:rPr lang="uk-UA" sz="2000" dirty="0" err="1"/>
              <a:t>гіпокотиля</a:t>
            </a:r>
            <a:r>
              <a:rPr lang="uk-UA" sz="2000" dirty="0"/>
              <a:t>, в результаті чого кінчик кореня виштовхується назовні</a:t>
            </a:r>
            <a:r>
              <a:rPr lang="uk-UA" sz="2000" dirty="0" smtClean="0"/>
              <a:t>.</a:t>
            </a:r>
            <a:r>
              <a:rPr lang="uk-UA" sz="2000" dirty="0"/>
              <a:t> Ділення клітин починається пізніше. </a:t>
            </a:r>
            <a:endParaRPr lang="ru-RU" sz="2000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444" y="1340768"/>
            <a:ext cx="1940012" cy="2709327"/>
          </a:xfrm>
          <a:prstGeom prst="rect">
            <a:avLst/>
          </a:prstGeom>
          <a:ln w="31750">
            <a:solidFill>
              <a:srgbClr val="92D050"/>
            </a:solidFill>
          </a:ln>
        </p:spPr>
      </p:pic>
      <p:sp>
        <p:nvSpPr>
          <p:cNvPr id="8" name="TextBox 7"/>
          <p:cNvSpPr txBox="1"/>
          <p:nvPr/>
        </p:nvSpPr>
        <p:spPr>
          <a:xfrm>
            <a:off x="511228" y="4232537"/>
            <a:ext cx="863277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dirty="0" smtClean="0"/>
              <a:t>Новоутворення </a:t>
            </a:r>
            <a:r>
              <a:rPr lang="uk-UA" sz="2000" dirty="0"/>
              <a:t>відбувається завдяки діяльності апікальної меристеми на кінчику </a:t>
            </a:r>
            <a:r>
              <a:rPr lang="uk-UA" sz="2000" dirty="0" smtClean="0"/>
              <a:t>кореня. Вздовж </a:t>
            </a:r>
            <a:r>
              <a:rPr lang="uk-UA" sz="2000" dirty="0"/>
              <a:t>молодого корінця закладаються зони </a:t>
            </a:r>
            <a:r>
              <a:rPr lang="uk-UA" sz="2000" b="1" i="1" dirty="0">
                <a:solidFill>
                  <a:srgbClr val="7030A0"/>
                </a:solidFill>
              </a:rPr>
              <a:t>ділення</a:t>
            </a:r>
            <a:r>
              <a:rPr lang="uk-UA" sz="2000" dirty="0"/>
              <a:t>, </a:t>
            </a:r>
            <a:r>
              <a:rPr lang="uk-UA" sz="2000" b="1" i="1" dirty="0">
                <a:solidFill>
                  <a:srgbClr val="C00000"/>
                </a:solidFill>
              </a:rPr>
              <a:t>розтяжіння</a:t>
            </a:r>
            <a:r>
              <a:rPr lang="uk-UA" sz="2000" dirty="0"/>
              <a:t> та </a:t>
            </a:r>
            <a:r>
              <a:rPr lang="uk-UA" sz="2000" b="1" i="1" dirty="0">
                <a:solidFill>
                  <a:schemeClr val="accent6">
                    <a:lumMod val="50000"/>
                  </a:schemeClr>
                </a:solidFill>
              </a:rPr>
              <a:t>диференціації клітин</a:t>
            </a:r>
            <a:r>
              <a:rPr lang="uk-UA" sz="2000" dirty="0" smtClean="0"/>
              <a:t>.</a:t>
            </a:r>
          </a:p>
          <a:p>
            <a:endParaRPr lang="uk-UA" sz="2000" dirty="0" smtClean="0"/>
          </a:p>
          <a:p>
            <a:pPr algn="ctr"/>
            <a:r>
              <a:rPr lang="uk-UA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Зони кореня можна визначити як анатомо-морфологічним шляхом, розглядаючи ряд зрізів через кінчик кореня, так і за зміною розмірів окремих частин </a:t>
            </a:r>
            <a:r>
              <a:rPr lang="uk-UA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протягом фіксованого часу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08475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403648" y="147338"/>
            <a:ext cx="7488831" cy="905398"/>
          </a:xfrm>
        </p:spPr>
        <p:txBody>
          <a:bodyPr>
            <a:noAutofit/>
          </a:bodyPr>
          <a:lstStyle/>
          <a:p>
            <a:r>
              <a:rPr lang="uk-UA" sz="2400" i="1" dirty="0"/>
              <a:t>Завдання 1. </a:t>
            </a:r>
            <a:r>
              <a:rPr lang="uk-UA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Визначення зон росту кореня проростка методом нанесення </a:t>
            </a:r>
            <a:r>
              <a:rPr lang="uk-UA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позначок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4327652" y="1197167"/>
            <a:ext cx="4816348" cy="1896984"/>
          </a:xfrm>
        </p:spPr>
        <p:txBody>
          <a:bodyPr>
            <a:noAutofit/>
          </a:bodyPr>
          <a:lstStyle/>
          <a:p>
            <a:r>
              <a:rPr lang="uk-UA" sz="2000" dirty="0" smtClean="0">
                <a:solidFill>
                  <a:schemeClr val="accent1">
                    <a:lumMod val="75000"/>
                  </a:schemeClr>
                </a:solidFill>
              </a:rPr>
              <a:t>Для даного досліду необхідно проростити </a:t>
            </a:r>
            <a:r>
              <a:rPr lang="uk-UA" sz="2000" dirty="0">
                <a:solidFill>
                  <a:schemeClr val="accent1">
                    <a:lumMod val="75000"/>
                  </a:schemeClr>
                </a:solidFill>
              </a:rPr>
              <a:t>насіння гороху </a:t>
            </a:r>
            <a:r>
              <a:rPr lang="uk-UA" sz="2000" i="1" dirty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uk-UA" sz="2000" i="1" dirty="0" err="1">
                <a:solidFill>
                  <a:schemeClr val="accent1">
                    <a:lumMod val="75000"/>
                  </a:schemeClr>
                </a:solidFill>
              </a:rPr>
              <a:t>Pisum</a:t>
            </a:r>
            <a:r>
              <a:rPr lang="uk-UA" sz="2000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uk-UA" sz="2000" i="1" dirty="0" err="1">
                <a:solidFill>
                  <a:schemeClr val="accent1">
                    <a:lumMod val="75000"/>
                  </a:schemeClr>
                </a:solidFill>
              </a:rPr>
              <a:t>sativum</a:t>
            </a:r>
            <a:r>
              <a:rPr lang="uk-UA" sz="2000" i="1" dirty="0">
                <a:solidFill>
                  <a:schemeClr val="accent1">
                    <a:lumMod val="75000"/>
                  </a:schemeClr>
                </a:solidFill>
              </a:rPr>
              <a:t>)</a:t>
            </a:r>
            <a:r>
              <a:rPr lang="uk-UA" sz="20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uk-UA" sz="2000" dirty="0" smtClean="0">
                <a:solidFill>
                  <a:schemeClr val="accent1">
                    <a:lumMod val="75000"/>
                  </a:schemeClr>
                </a:solidFill>
              </a:rPr>
              <a:t>до першої </a:t>
            </a:r>
            <a:r>
              <a:rPr lang="uk-UA" sz="2000" dirty="0">
                <a:solidFill>
                  <a:schemeClr val="accent1">
                    <a:lumMod val="75000"/>
                  </a:schemeClr>
                </a:solidFill>
              </a:rPr>
              <a:t>стадії проростання (можна використовувати також насіння бобів, квасолі або кукурудзи)</a:t>
            </a:r>
            <a:endParaRPr lang="ru-RU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b="1" smtClean="0"/>
              <a:t>3</a:t>
            </a:fld>
            <a:endParaRPr lang="ru-RU" b="1" dirty="0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228" y="1284772"/>
            <a:ext cx="3816424" cy="2623792"/>
          </a:xfrm>
          <a:prstGeom prst="rect">
            <a:avLst/>
          </a:prstGeom>
          <a:ln w="31750">
            <a:solidFill>
              <a:srgbClr val="92D050"/>
            </a:solidFill>
          </a:ln>
        </p:spPr>
      </p:pic>
      <p:sp>
        <p:nvSpPr>
          <p:cNvPr id="10" name="Объект 7"/>
          <p:cNvSpPr txBox="1">
            <a:spLocks/>
          </p:cNvSpPr>
          <p:nvPr/>
        </p:nvSpPr>
        <p:spPr>
          <a:xfrm>
            <a:off x="683568" y="4252592"/>
            <a:ext cx="4680520" cy="23447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2000" dirty="0">
                <a:solidFill>
                  <a:schemeClr val="accent1">
                    <a:lumMod val="75000"/>
                  </a:schemeClr>
                </a:solidFill>
              </a:rPr>
              <a:t>На корінці проростків </a:t>
            </a:r>
            <a:r>
              <a:rPr lang="uk-UA" sz="2000" dirty="0" smtClean="0">
                <a:solidFill>
                  <a:schemeClr val="accent1">
                    <a:lumMod val="75000"/>
                  </a:schemeClr>
                </a:solidFill>
              </a:rPr>
              <a:t>чорною </a:t>
            </a:r>
            <a:r>
              <a:rPr lang="uk-UA" sz="2000" dirty="0" err="1" smtClean="0">
                <a:solidFill>
                  <a:schemeClr val="accent1">
                    <a:lumMod val="75000"/>
                  </a:schemeClr>
                </a:solidFill>
              </a:rPr>
              <a:t>гелевою</a:t>
            </a:r>
            <a:r>
              <a:rPr lang="uk-UA" sz="2000" dirty="0" smtClean="0">
                <a:solidFill>
                  <a:schemeClr val="accent1">
                    <a:lumMod val="75000"/>
                  </a:schemeClr>
                </a:solidFill>
              </a:rPr>
              <a:t> ручкою наносять </a:t>
            </a:r>
            <a:r>
              <a:rPr lang="uk-UA" sz="2000" dirty="0">
                <a:solidFill>
                  <a:schemeClr val="accent1">
                    <a:lumMod val="75000"/>
                  </a:schemeClr>
                </a:solidFill>
              </a:rPr>
              <a:t>позначки-риски через кожний міліметр, починаючи від кінчика </a:t>
            </a:r>
            <a:r>
              <a:rPr lang="uk-UA" sz="2000" dirty="0" smtClean="0">
                <a:solidFill>
                  <a:schemeClr val="accent1">
                    <a:lumMod val="75000"/>
                  </a:schemeClr>
                </a:solidFill>
              </a:rPr>
              <a:t>кореня, і до </a:t>
            </a:r>
            <a:r>
              <a:rPr lang="uk-UA" sz="2000" dirty="0" err="1" smtClean="0">
                <a:solidFill>
                  <a:schemeClr val="accent1">
                    <a:lumMod val="75000"/>
                  </a:schemeClr>
                </a:solidFill>
              </a:rPr>
              <a:t>сімядолі</a:t>
            </a:r>
            <a:r>
              <a:rPr lang="uk-UA" sz="2000" dirty="0" smtClean="0">
                <a:solidFill>
                  <a:schemeClr val="accent1">
                    <a:lumMod val="75000"/>
                  </a:schemeClr>
                </a:solidFill>
              </a:rPr>
              <a:t>. Наносити риски слід обережно, щоб не пошкодити корінь</a:t>
            </a:r>
            <a:endParaRPr lang="ru-RU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7479" y="3094939"/>
            <a:ext cx="2476694" cy="3549928"/>
          </a:xfrm>
          <a:prstGeom prst="rect">
            <a:avLst/>
          </a:prstGeom>
          <a:ln w="31750">
            <a:solidFill>
              <a:srgbClr val="92D050"/>
            </a:solidFill>
          </a:ln>
        </p:spPr>
      </p:pic>
    </p:spTree>
    <p:extLst>
      <p:ext uri="{BB962C8B-B14F-4D97-AF65-F5344CB8AC3E}">
        <p14:creationId xmlns:p14="http://schemas.microsoft.com/office/powerpoint/2010/main" val="3232534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b="1" smtClean="0"/>
              <a:t>4</a:t>
            </a:fld>
            <a:endParaRPr lang="ru-RU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331640" y="126063"/>
            <a:ext cx="76966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Для подальшої закладки досліду потрібні матеріальні </a:t>
            </a:r>
            <a:r>
              <a:rPr lang="uk-UA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банки або циліндри для вологих камер (з темного скла), тонкі пробкові або пластмасові кришки, набір швацьких булавок</a:t>
            </a:r>
            <a:r>
              <a:rPr lang="uk-UA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uk-UA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фільтрувальний </a:t>
            </a:r>
            <a:r>
              <a:rPr lang="uk-UA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папір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1503447"/>
            <a:ext cx="2088232" cy="2422904"/>
          </a:xfrm>
          <a:prstGeom prst="rect">
            <a:avLst/>
          </a:prstGeom>
          <a:ln w="31750">
            <a:solidFill>
              <a:srgbClr val="92D050"/>
            </a:solidFill>
          </a:ln>
        </p:spPr>
      </p:pic>
      <p:sp>
        <p:nvSpPr>
          <p:cNvPr id="9" name="Объект 7"/>
          <p:cNvSpPr>
            <a:spLocks noGrp="1"/>
          </p:cNvSpPr>
          <p:nvPr>
            <p:ph idx="1"/>
          </p:nvPr>
        </p:nvSpPr>
        <p:spPr>
          <a:xfrm>
            <a:off x="511228" y="1668530"/>
            <a:ext cx="6149004" cy="2092738"/>
          </a:xfrm>
        </p:spPr>
        <p:txBody>
          <a:bodyPr>
            <a:noAutofit/>
          </a:bodyPr>
          <a:lstStyle/>
          <a:p>
            <a:r>
              <a:rPr lang="uk-UA" sz="1900" dirty="0" smtClean="0">
                <a:solidFill>
                  <a:schemeClr val="accent1">
                    <a:lumMod val="75000"/>
                  </a:schemeClr>
                </a:solidFill>
              </a:rPr>
              <a:t>На дно матеріальної банки приблизно на 1-1,5 см наливають воду. Проросле насіння протикають швацькими булавками і разом з </a:t>
            </a:r>
            <a:r>
              <a:rPr lang="uk-UA" sz="1900" dirty="0">
                <a:solidFill>
                  <a:schemeClr val="accent1">
                    <a:lumMod val="75000"/>
                  </a:schemeClr>
                </a:solidFill>
              </a:rPr>
              <a:t>вузькою смужкою фільтрувального паперу </a:t>
            </a:r>
            <a:r>
              <a:rPr lang="uk-UA" sz="1900" dirty="0" smtClean="0">
                <a:solidFill>
                  <a:schemeClr val="accent1">
                    <a:lumMod val="75000"/>
                  </a:schemeClr>
                </a:solidFill>
              </a:rPr>
              <a:t>приколюють до кришки так, </a:t>
            </a:r>
            <a:r>
              <a:rPr lang="uk-UA" sz="1900" dirty="0">
                <a:solidFill>
                  <a:schemeClr val="accent1">
                    <a:lumMod val="75000"/>
                  </a:schemeClr>
                </a:solidFill>
              </a:rPr>
              <a:t>щоб проросток знаходився під кришкою, </a:t>
            </a:r>
            <a:r>
              <a:rPr lang="uk-UA" sz="19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uk-UA" sz="1900" dirty="0">
                <a:solidFill>
                  <a:schemeClr val="accent1">
                    <a:lumMod val="75000"/>
                  </a:schemeClr>
                </a:solidFill>
              </a:rPr>
              <a:t>корінець торкався </a:t>
            </a:r>
            <a:r>
              <a:rPr lang="uk-UA" sz="1900" dirty="0" smtClean="0">
                <a:solidFill>
                  <a:schemeClr val="accent1">
                    <a:lumMod val="75000"/>
                  </a:schemeClr>
                </a:solidFill>
              </a:rPr>
              <a:t>паперу</a:t>
            </a:r>
            <a:endParaRPr lang="ru-RU" sz="19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4" name="Объект 7"/>
          <p:cNvSpPr txBox="1">
            <a:spLocks/>
          </p:cNvSpPr>
          <p:nvPr/>
        </p:nvSpPr>
        <p:spPr>
          <a:xfrm>
            <a:off x="4189610" y="4757493"/>
            <a:ext cx="4838698" cy="107525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2000" dirty="0">
                <a:solidFill>
                  <a:schemeClr val="accent1">
                    <a:lumMod val="75000"/>
                  </a:schemeClr>
                </a:solidFill>
              </a:rPr>
              <a:t>Закривають банку так, щоб фільтрувальний папір занурився у </a:t>
            </a:r>
            <a:r>
              <a:rPr lang="uk-UA" sz="2000" dirty="0" smtClean="0">
                <a:solidFill>
                  <a:schemeClr val="accent1">
                    <a:lumMod val="75000"/>
                  </a:schemeClr>
                </a:solidFill>
              </a:rPr>
              <a:t>воду</a:t>
            </a:r>
            <a:endParaRPr lang="ru-RU" sz="19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567" y="3903110"/>
            <a:ext cx="2794747" cy="2737545"/>
          </a:xfrm>
          <a:prstGeom prst="rect">
            <a:avLst/>
          </a:prstGeom>
          <a:ln w="31750">
            <a:solidFill>
              <a:srgbClr val="92D050"/>
            </a:solidFill>
          </a:ln>
        </p:spPr>
      </p:pic>
    </p:spTree>
    <p:extLst>
      <p:ext uri="{BB962C8B-B14F-4D97-AF65-F5344CB8AC3E}">
        <p14:creationId xmlns:p14="http://schemas.microsoft.com/office/powerpoint/2010/main" val="1081206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b="1" smtClean="0"/>
              <a:t>5</a:t>
            </a:fld>
            <a:endParaRPr lang="ru-RU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415749" y="256261"/>
            <a:ext cx="71886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Залишають </a:t>
            </a:r>
            <a:r>
              <a:rPr lang="uk-UA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дослід у темній шафі або термостаті при температурі </a:t>
            </a:r>
            <a:r>
              <a:rPr lang="uk-UA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20-25°С</a:t>
            </a:r>
            <a:r>
              <a:rPr lang="uk-UA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24 години. Ми скористались апаратом ФЛОРА-2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000" y="1772816"/>
            <a:ext cx="8381147" cy="4176464"/>
          </a:xfrm>
          <a:prstGeom prst="rect">
            <a:avLst/>
          </a:prstGeom>
          <a:ln w="31750">
            <a:solidFill>
              <a:srgbClr val="92D050"/>
            </a:solidFill>
          </a:ln>
        </p:spPr>
      </p:pic>
    </p:spTree>
    <p:extLst>
      <p:ext uri="{BB962C8B-B14F-4D97-AF65-F5344CB8AC3E}">
        <p14:creationId xmlns:p14="http://schemas.microsoft.com/office/powerpoint/2010/main" val="3260811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b="1" smtClean="0"/>
              <a:t>6</a:t>
            </a:fld>
            <a:endParaRPr lang="ru-RU" b="1" dirty="0"/>
          </a:p>
        </p:txBody>
      </p:sp>
      <p:sp>
        <p:nvSpPr>
          <p:cNvPr id="5" name="Объект 7"/>
          <p:cNvSpPr txBox="1">
            <a:spLocks/>
          </p:cNvSpPr>
          <p:nvPr/>
        </p:nvSpPr>
        <p:spPr>
          <a:xfrm>
            <a:off x="1628996" y="388186"/>
            <a:ext cx="7272808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uk-UA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Через 24 години </a:t>
            </a:r>
            <a:r>
              <a:rPr lang="uk-UA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проростки виглядають приблизно так</a:t>
            </a:r>
            <a:endParaRPr lang="ru-RU" sz="19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962542"/>
            <a:ext cx="7272808" cy="3912435"/>
          </a:xfrm>
          <a:prstGeom prst="rect">
            <a:avLst/>
          </a:prstGeom>
          <a:ln w="31750">
            <a:solidFill>
              <a:srgbClr val="92D050"/>
            </a:solidFill>
          </a:ln>
        </p:spPr>
      </p:pic>
      <p:sp>
        <p:nvSpPr>
          <p:cNvPr id="7" name="TextBox 6"/>
          <p:cNvSpPr txBox="1"/>
          <p:nvPr/>
        </p:nvSpPr>
        <p:spPr>
          <a:xfrm>
            <a:off x="2123728" y="1321333"/>
            <a:ext cx="1728192" cy="369332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uk-UA" dirty="0" smtClean="0"/>
              <a:t>Позначка №1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2956827" y="3945994"/>
            <a:ext cx="1728192" cy="369332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uk-UA" dirty="0" smtClean="0"/>
              <a:t>Позначка №2</a:t>
            </a:r>
            <a:endParaRPr lang="ru-RU" dirty="0"/>
          </a:p>
        </p:txBody>
      </p:sp>
      <p:sp>
        <p:nvSpPr>
          <p:cNvPr id="10" name="Стрелка вниз 9"/>
          <p:cNvSpPr/>
          <p:nvPr/>
        </p:nvSpPr>
        <p:spPr>
          <a:xfrm>
            <a:off x="2843808" y="1707726"/>
            <a:ext cx="288032" cy="970656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 rot="10800000">
            <a:off x="3715653" y="2972113"/>
            <a:ext cx="272534" cy="956819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бъект 7"/>
          <p:cNvSpPr txBox="1">
            <a:spLocks/>
          </p:cNvSpPr>
          <p:nvPr/>
        </p:nvSpPr>
        <p:spPr>
          <a:xfrm>
            <a:off x="716792" y="5076704"/>
            <a:ext cx="8064895" cy="11110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2000" dirty="0" smtClean="0"/>
              <a:t>Заміряють </a:t>
            </a:r>
            <a:r>
              <a:rPr lang="uk-UA" sz="2000" dirty="0"/>
              <a:t>відстань між рисками. </a:t>
            </a:r>
            <a:r>
              <a:rPr lang="uk-UA" sz="2000" dirty="0" smtClean="0"/>
              <a:t>В проведеному нами досліді використано 4 проростки гороху, результати замірів – наведені на наступному слайді</a:t>
            </a:r>
            <a:endParaRPr lang="ru-RU" sz="19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938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b="1" smtClean="0"/>
              <a:t>7</a:t>
            </a:fld>
            <a:endParaRPr lang="ru-RU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0185062"/>
              </p:ext>
            </p:extLst>
          </p:nvPr>
        </p:nvGraphicFramePr>
        <p:xfrm>
          <a:off x="518616" y="1340768"/>
          <a:ext cx="8445874" cy="4032447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347160"/>
                <a:gridCol w="546055"/>
                <a:gridCol w="546055"/>
                <a:gridCol w="468047"/>
                <a:gridCol w="546055"/>
                <a:gridCol w="624063"/>
                <a:gridCol w="468047"/>
                <a:gridCol w="468047"/>
                <a:gridCol w="624063"/>
                <a:gridCol w="468047"/>
                <a:gridCol w="546055"/>
                <a:gridCol w="624063"/>
                <a:gridCol w="546055"/>
                <a:gridCol w="624062"/>
              </a:tblGrid>
              <a:tr h="635497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№ </a:t>
                      </a:r>
                      <a:r>
                        <a:rPr lang="uk-UA" sz="14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паростка</a:t>
                      </a:r>
                      <a:endParaRPr lang="ru-RU" sz="1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1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Відстань між поділками, мм</a:t>
                      </a:r>
                      <a:endParaRPr lang="ru-RU" sz="1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5496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3549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</a:t>
                      </a:r>
                      <a:endParaRPr lang="ru-RU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2,5</a:t>
                      </a:r>
                      <a:endParaRPr lang="ru-RU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2,5</a:t>
                      </a:r>
                      <a:endParaRPr lang="ru-RU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3549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6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2,5</a:t>
                      </a:r>
                      <a:endParaRPr lang="ru-RU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3549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2,5</a:t>
                      </a:r>
                      <a:endParaRPr lang="ru-RU" sz="16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2,5</a:t>
                      </a:r>
                      <a:endParaRPr lang="ru-RU" sz="16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3549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20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6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6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2,5</a:t>
                      </a:r>
                      <a:endParaRPr lang="ru-RU" sz="16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403648" y="262459"/>
            <a:ext cx="66967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Результати замірів відстані між позначками на коренях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6389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b="1" smtClean="0"/>
              <a:t>8</a:t>
            </a:fld>
            <a:endParaRPr lang="ru-RU" b="1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547664" y="147338"/>
            <a:ext cx="7488831" cy="1245888"/>
          </a:xfrm>
        </p:spPr>
        <p:txBody>
          <a:bodyPr>
            <a:normAutofit/>
          </a:bodyPr>
          <a:lstStyle/>
          <a:p>
            <a:r>
              <a:rPr lang="uk-UA" sz="3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Завдання для самостійного виконання</a:t>
            </a:r>
            <a:endParaRPr lang="ru-RU" sz="3400" dirty="0"/>
          </a:p>
        </p:txBody>
      </p:sp>
      <p:sp>
        <p:nvSpPr>
          <p:cNvPr id="7" name="Объект 7"/>
          <p:cNvSpPr txBox="1">
            <a:spLocks/>
          </p:cNvSpPr>
          <p:nvPr/>
        </p:nvSpPr>
        <p:spPr>
          <a:xfrm>
            <a:off x="1096206" y="1393226"/>
            <a:ext cx="7940289" cy="47525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2000" dirty="0" smtClean="0">
                <a:solidFill>
                  <a:schemeClr val="accent1">
                    <a:lumMod val="75000"/>
                  </a:schemeClr>
                </a:solidFill>
              </a:rPr>
              <a:t>Розрахувати приріст для кожної позначки всіх піддослідних проростків гороху (початкова відстань між всіма поділками складала 2 мм) Результати </a:t>
            </a:r>
            <a:r>
              <a:rPr lang="uk-UA" sz="2000" dirty="0">
                <a:solidFill>
                  <a:schemeClr val="accent1">
                    <a:lumMod val="75000"/>
                  </a:schemeClr>
                </a:solidFill>
              </a:rPr>
              <a:t>вимірів </a:t>
            </a:r>
            <a:r>
              <a:rPr lang="uk-UA" sz="2000" dirty="0" smtClean="0">
                <a:solidFill>
                  <a:schemeClr val="accent1">
                    <a:lumMod val="75000"/>
                  </a:schemeClr>
                </a:solidFill>
              </a:rPr>
              <a:t>записати в таблицю, наведену в зошиті (завдання 1)</a:t>
            </a:r>
          </a:p>
          <a:p>
            <a:r>
              <a:rPr lang="uk-UA" sz="2000" dirty="0" smtClean="0">
                <a:solidFill>
                  <a:schemeClr val="accent1">
                    <a:lumMod val="75000"/>
                  </a:schemeClr>
                </a:solidFill>
              </a:rPr>
              <a:t>Розрахувати середнє значення приростів для чотирьох проростків (як середнє арифметичне)</a:t>
            </a:r>
          </a:p>
          <a:p>
            <a:r>
              <a:rPr lang="uk-UA" sz="2000" dirty="0" smtClean="0">
                <a:solidFill>
                  <a:schemeClr val="accent1">
                    <a:lumMod val="75000"/>
                  </a:schemeClr>
                </a:solidFill>
              </a:rPr>
              <a:t>По розрахованим середнім показникам приросту побудувати криву росту кореня. На осі </a:t>
            </a:r>
            <a:r>
              <a:rPr lang="uk-UA" sz="2000" dirty="0" err="1" smtClean="0">
                <a:solidFill>
                  <a:schemeClr val="accent1">
                    <a:lumMod val="75000"/>
                  </a:schemeClr>
                </a:solidFill>
              </a:rPr>
              <a:t>абсциз</a:t>
            </a:r>
            <a:r>
              <a:rPr lang="uk-UA" sz="2000" dirty="0" smtClean="0">
                <a:solidFill>
                  <a:schemeClr val="accent1">
                    <a:lumMod val="75000"/>
                  </a:schemeClr>
                </a:solidFill>
              </a:rPr>
              <a:t>  (вісь </a:t>
            </a:r>
            <a:r>
              <a:rPr lang="uk-UA" sz="2000" b="1" i="1" dirty="0" smtClean="0">
                <a:solidFill>
                  <a:schemeClr val="accent1">
                    <a:lumMod val="75000"/>
                  </a:schemeClr>
                </a:solidFill>
              </a:rPr>
              <a:t>Х</a:t>
            </a:r>
            <a:r>
              <a:rPr lang="uk-UA" sz="2000" dirty="0" smtClean="0">
                <a:solidFill>
                  <a:schemeClr val="accent1">
                    <a:lumMod val="75000"/>
                  </a:schemeClr>
                </a:solidFill>
              </a:rPr>
              <a:t>) відкладають всі позначки (№1, №2, №3 тощо) , а на осі ординат (вісь </a:t>
            </a:r>
            <a:r>
              <a:rPr lang="en-US" sz="2000" b="1" i="1" dirty="0" smtClean="0">
                <a:solidFill>
                  <a:schemeClr val="accent1">
                    <a:lumMod val="75000"/>
                  </a:schemeClr>
                </a:solidFill>
              </a:rPr>
              <a:t>Y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  <a:r>
              <a:rPr lang="uk-UA" sz="2000" dirty="0" smtClean="0">
                <a:solidFill>
                  <a:schemeClr val="accent1">
                    <a:lumMod val="75000"/>
                  </a:schemeClr>
                </a:solidFill>
              </a:rPr>
              <a:t> – середній показник приростів між окремими позначками</a:t>
            </a:r>
          </a:p>
          <a:p>
            <a:r>
              <a:rPr lang="uk-UA" sz="2000" dirty="0" smtClean="0">
                <a:solidFill>
                  <a:schemeClr val="accent1">
                    <a:lumMod val="75000"/>
                  </a:schemeClr>
                </a:solidFill>
              </a:rPr>
              <a:t>Зробити </a:t>
            </a:r>
            <a:r>
              <a:rPr lang="uk-UA" sz="2000" dirty="0">
                <a:solidFill>
                  <a:schemeClr val="accent1">
                    <a:lumMod val="75000"/>
                  </a:schemeClr>
                </a:solidFill>
              </a:rPr>
              <a:t>висновок, в якій частині корінь росте (між якими позначками потрапила означена зона, на якій відстані від </a:t>
            </a:r>
            <a:r>
              <a:rPr lang="uk-UA" sz="2000" dirty="0" smtClean="0">
                <a:solidFill>
                  <a:schemeClr val="accent1">
                    <a:lumMod val="75000"/>
                  </a:schemeClr>
                </a:solidFill>
              </a:rPr>
              <a:t>кінчика, </a:t>
            </a:r>
            <a:r>
              <a:rPr lang="uk-UA" sz="2000" dirty="0">
                <a:solidFill>
                  <a:schemeClr val="accent1">
                    <a:lumMod val="75000"/>
                  </a:schemeClr>
                </a:solidFill>
              </a:rPr>
              <a:t>та які її розміри</a:t>
            </a:r>
            <a:r>
              <a:rPr lang="uk-UA" sz="2000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  <a:endParaRPr lang="ru-RU" sz="20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ru-RU" sz="19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6091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b="1" smtClean="0"/>
              <a:t>9</a:t>
            </a:fld>
            <a:endParaRPr lang="ru-RU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915816" y="188640"/>
            <a:ext cx="6228184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b="1" i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Трохи теорії</a:t>
            </a:r>
            <a:r>
              <a:rPr lang="uk-UA" sz="2000" dirty="0" smtClean="0"/>
              <a:t>: </a:t>
            </a:r>
            <a:r>
              <a:rPr lang="uk-UA" sz="2000" dirty="0" smtClean="0"/>
              <a:t>Процеси росту пагону також проходять через поділ, розтяжіння і диференціацію клітин. Утворення нових клітин відбувається, в першу чергу, завдяки діяльності апікальної меристеми. Пагін проростка видовжується </a:t>
            </a:r>
            <a:r>
              <a:rPr lang="uk-UA" sz="2000" dirty="0"/>
              <a:t>завдяки </a:t>
            </a:r>
            <a:r>
              <a:rPr lang="uk-UA" sz="2000" dirty="0" err="1" smtClean="0"/>
              <a:t>розтяжінню</a:t>
            </a:r>
            <a:r>
              <a:rPr lang="uk-UA" sz="2000" dirty="0" smtClean="0"/>
              <a:t> </a:t>
            </a:r>
            <a:r>
              <a:rPr lang="uk-UA" sz="2000" dirty="0" err="1"/>
              <a:t>гіпокотиля</a:t>
            </a:r>
            <a:r>
              <a:rPr lang="uk-UA" sz="2000" dirty="0"/>
              <a:t> (у бобів, гарбуза тощо) або </a:t>
            </a:r>
            <a:r>
              <a:rPr lang="uk-UA" sz="2000" dirty="0" err="1"/>
              <a:t>мезокотиля</a:t>
            </a:r>
            <a:r>
              <a:rPr lang="uk-UA" sz="2000" dirty="0"/>
              <a:t> ( у злаків). Листки </a:t>
            </a:r>
            <a:r>
              <a:rPr lang="uk-UA" sz="2000" dirty="0" smtClean="0"/>
              <a:t>спочатку не </a:t>
            </a:r>
            <a:r>
              <a:rPr lang="uk-UA" sz="2000" dirty="0"/>
              <a:t>розвиваються, і </a:t>
            </a:r>
            <a:r>
              <a:rPr lang="uk-UA" sz="2000" dirty="0" err="1"/>
              <a:t>гіпокотиль</a:t>
            </a:r>
            <a:r>
              <a:rPr lang="uk-UA" sz="2000" dirty="0"/>
              <a:t> в </a:t>
            </a:r>
            <a:r>
              <a:rPr lang="uk-UA" sz="2000" dirty="0" err="1"/>
              <a:t>верхій</a:t>
            </a:r>
            <a:r>
              <a:rPr lang="uk-UA" sz="2000" dirty="0"/>
              <a:t> частині вигинається гачком, що полегшує його рух в </a:t>
            </a:r>
            <a:r>
              <a:rPr lang="uk-UA" sz="2000" dirty="0" err="1"/>
              <a:t>грунті</a:t>
            </a:r>
            <a:r>
              <a:rPr lang="uk-UA" sz="2000" dirty="0" smtClean="0"/>
              <a:t>. </a:t>
            </a:r>
            <a:r>
              <a:rPr lang="uk-UA" sz="2000" dirty="0"/>
              <a:t>Коли </a:t>
            </a:r>
            <a:r>
              <a:rPr lang="uk-UA" sz="2000" dirty="0" err="1"/>
              <a:t>етиольований</a:t>
            </a:r>
            <a:r>
              <a:rPr lang="uk-UA" sz="2000" dirty="0"/>
              <a:t> пагін досягає поверхні землі</a:t>
            </a:r>
            <a:r>
              <a:rPr lang="uk-UA" sz="2000" dirty="0" smtClean="0"/>
              <a:t>, </a:t>
            </a:r>
            <a:r>
              <a:rPr lang="uk-UA" sz="2000" dirty="0"/>
              <a:t>ріст </a:t>
            </a:r>
            <a:r>
              <a:rPr lang="uk-UA" sz="2000" dirty="0" err="1"/>
              <a:t>гіпокотиля</a:t>
            </a:r>
            <a:r>
              <a:rPr lang="uk-UA" sz="2000" dirty="0"/>
              <a:t> або </a:t>
            </a:r>
            <a:r>
              <a:rPr lang="uk-UA" sz="2000" dirty="0" err="1"/>
              <a:t>мезокотиля</a:t>
            </a:r>
            <a:r>
              <a:rPr lang="uk-UA" sz="2000" dirty="0"/>
              <a:t> пригнічується, підсилюється ріст епікотиля (перше справжнє міжвузля) та листків. В «гачку» знижується вміст етилену, рослина </a:t>
            </a:r>
            <a:r>
              <a:rPr lang="uk-UA" sz="2000" dirty="0" smtClean="0"/>
              <a:t>розпрямляється, набуває </a:t>
            </a:r>
            <a:r>
              <a:rPr lang="uk-UA" sz="2000" dirty="0"/>
              <a:t>зеленого кольору і переходить до </a:t>
            </a:r>
            <a:r>
              <a:rPr lang="uk-UA" sz="2000" dirty="0" err="1"/>
              <a:t>фототрофності</a:t>
            </a:r>
            <a:r>
              <a:rPr lang="uk-UA" sz="2000" dirty="0" smtClean="0"/>
              <a:t>.</a:t>
            </a:r>
            <a:r>
              <a:rPr lang="uk-UA" sz="2000" dirty="0"/>
              <a:t> </a:t>
            </a:r>
            <a:endParaRPr lang="ru-RU" sz="2000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340768"/>
            <a:ext cx="2042368" cy="3592160"/>
          </a:xfrm>
          <a:prstGeom prst="rect">
            <a:avLst/>
          </a:prstGeom>
          <a:ln w="31750">
            <a:solidFill>
              <a:srgbClr val="92D050"/>
            </a:solidFill>
          </a:ln>
        </p:spPr>
      </p:pic>
      <p:sp>
        <p:nvSpPr>
          <p:cNvPr id="9" name="Объект 4"/>
          <p:cNvSpPr txBox="1">
            <a:spLocks noGrp="1"/>
          </p:cNvSpPr>
          <p:nvPr>
            <p:ph idx="1"/>
          </p:nvPr>
        </p:nvSpPr>
        <p:spPr>
          <a:xfrm>
            <a:off x="683568" y="5533040"/>
            <a:ext cx="824398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buNone/>
            </a:pPr>
            <a:r>
              <a:rPr lang="uk-UA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різних частинах стебло росте з різною швидкістю, і найбільш наочно цей процес можна відстежити на молодих </a:t>
            </a:r>
            <a:r>
              <a:rPr lang="uk-UA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паростках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60978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Синий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292</TotalTime>
  <Words>1084</Words>
  <Application>Microsoft Office PowerPoint</Application>
  <PresentationFormat>Экран (4:3)</PresentationFormat>
  <Paragraphs>136</Paragraphs>
  <Slides>16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2" baseType="lpstr">
      <vt:lpstr>Arial</vt:lpstr>
      <vt:lpstr>Calibri</vt:lpstr>
      <vt:lpstr>Century Gothic</vt:lpstr>
      <vt:lpstr>Times New Roman</vt:lpstr>
      <vt:lpstr>Wingdings 3</vt:lpstr>
      <vt:lpstr>Легкий дым</vt:lpstr>
      <vt:lpstr>Лабораторна робота №17.  Ріст кореня і стебла  (частина 1): як ростуть проростки</vt:lpstr>
      <vt:lpstr>Презентация PowerPoint</vt:lpstr>
      <vt:lpstr>Завдання 1. Визначення зон росту кореня проростка методом нанесення позначок</vt:lpstr>
      <vt:lpstr>Презентация PowerPoint</vt:lpstr>
      <vt:lpstr>Презентация PowerPoint</vt:lpstr>
      <vt:lpstr>Презентация PowerPoint</vt:lpstr>
      <vt:lpstr>Презентация PowerPoint</vt:lpstr>
      <vt:lpstr>Завдання для самостійного виконання</vt:lpstr>
      <vt:lpstr>Презентация PowerPoint</vt:lpstr>
      <vt:lpstr>Завдання 2. Визначення зон росту стебла проростка методом нанесення позначок</vt:lpstr>
      <vt:lpstr>Презентация PowerPoint</vt:lpstr>
      <vt:lpstr>Презентация PowerPoint</vt:lpstr>
      <vt:lpstr>Презентация PowerPoint</vt:lpstr>
      <vt:lpstr>Завдання для самостійного виконання (початок)</vt:lpstr>
      <vt:lpstr>Завдання для самостійного виконання (закінчення)</vt:lpstr>
      <vt:lpstr>Література для самопідготовки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Юля</dc:creator>
  <cp:lastModifiedBy>Загороднюк</cp:lastModifiedBy>
  <cp:revision>52</cp:revision>
  <dcterms:created xsi:type="dcterms:W3CDTF">2016-06-22T13:40:47Z</dcterms:created>
  <dcterms:modified xsi:type="dcterms:W3CDTF">2020-04-30T19:39:52Z</dcterms:modified>
</cp:coreProperties>
</file>